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FC3D21"/>
    <a:srgbClr val="0B3D91"/>
    <a:srgbClr val="0099FF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92D47-1070-4336-B9CC-5A2DFEC19074}">
  <a:tblStyle styleId="{38A92D47-1070-4336-B9CC-5A2DFEC19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16" autoAdjust="0"/>
  </p:normalViewPr>
  <p:slideViewPr>
    <p:cSldViewPr snapToGrid="0">
      <p:cViewPr varScale="1">
        <p:scale>
          <a:sx n="153" d="100"/>
          <a:sy n="153" d="100"/>
        </p:scale>
        <p:origin x="41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1ef74eaa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1ef74eaa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014a12b4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014a12b4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3faf835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3faf835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53faf835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53faf835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504b27b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504b27b5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0ee452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0ee452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0bde4495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0bde4495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1ef74ea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1ef74ea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3a2822fd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3a2822fd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fff758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fff7588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0bde449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0bde4495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b3f58b7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4b3f58b7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b3f58b7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b3f58b7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3af3cee4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3af3cee4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om-jj-G/KeplerExoplanet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ander417/KeplerExoplan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xoplanets.nasa.gov/exoplanet-catalog/2385/kepler-1515-b/" TargetMode="External"/><Relationship Id="rId13" Type="http://schemas.openxmlformats.org/officeDocument/2006/relationships/image" Target="../media/image31.png"/><Relationship Id="rId3" Type="http://schemas.openxmlformats.org/officeDocument/2006/relationships/hyperlink" Target="https://exoplanets.nasa.gov/exoplanet-catalog/4182/kepler-111-c/" TargetMode="External"/><Relationship Id="rId7" Type="http://schemas.openxmlformats.org/officeDocument/2006/relationships/hyperlink" Target="https://exoplanets.nasa.gov/exoplanet-catalog/2384/kepler-1514-b/" TargetMode="Externa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xoplanets.nasa.gov/exoplanet-catalog/2421/kepler-1550-b/" TargetMode="External"/><Relationship Id="rId11" Type="http://schemas.openxmlformats.org/officeDocument/2006/relationships/hyperlink" Target="https://exoplanets.nasa.gov/exoplanet-catalog/2280/kepler-1634-b/" TargetMode="External"/><Relationship Id="rId5" Type="http://schemas.openxmlformats.org/officeDocument/2006/relationships/hyperlink" Target="https://exoplanets.nasa.gov/exoplanet-catalog/3125/kepler-1085-b/" TargetMode="External"/><Relationship Id="rId10" Type="http://schemas.openxmlformats.org/officeDocument/2006/relationships/hyperlink" Target="https://exoplanets.nasa.gov/exoplanet-catalog/2405/kepler-1533-b/" TargetMode="External"/><Relationship Id="rId4" Type="http://schemas.openxmlformats.org/officeDocument/2006/relationships/hyperlink" Target="https://exoplanets.nasa.gov/exoplanet-catalog/4299/kepler-849-b/" TargetMode="External"/><Relationship Id="rId9" Type="http://schemas.openxmlformats.org/officeDocument/2006/relationships/hyperlink" Target="https://exoplanets.nasa.gov/exoplanet-catalog/2389/kepler-1519-b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pler-groupa.herokuapp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asa.gov/kepler/faq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epler-groupa.herokuapp.com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4yWwNi" TargetMode="External"/><Relationship Id="rId3" Type="http://schemas.openxmlformats.org/officeDocument/2006/relationships/hyperlink" Target="https://skyandtelescope.org/astronomy-resources/right-ascension-declination-celestial-coordinates/" TargetMode="External"/><Relationship Id="rId7" Type="http://schemas.openxmlformats.org/officeDocument/2006/relationships/hyperlink" Target="https://bit.ly/2HBZvM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exoplanets.nasa.gov/resources/1022/kepler-transit-graph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BE48DC-05A6-4D59-AF16-9A8771E7A400}"/>
              </a:ext>
            </a:extLst>
          </p:cNvPr>
          <p:cNvSpPr txBox="1"/>
          <p:nvPr/>
        </p:nvSpPr>
        <p:spPr>
          <a:xfrm>
            <a:off x="706582" y="2036619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000B8-B20E-4B2B-BD20-F0C0D4196CD0}"/>
              </a:ext>
            </a:extLst>
          </p:cNvPr>
          <p:cNvSpPr txBox="1"/>
          <p:nvPr/>
        </p:nvSpPr>
        <p:spPr>
          <a:xfrm>
            <a:off x="6317673" y="2786497"/>
            <a:ext cx="2826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Forked from team project: 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https://github.com/tom-jj-G/KeplerExoplanets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University – Fu School of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Analytics 6mo Program</a:t>
            </a:r>
          </a:p>
          <a:p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role was building the ML pipeline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 the ML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Teammates: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Damien </a:t>
            </a:r>
            <a:r>
              <a:rPr lang="en-US" sz="9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Priscilla Lin, Tom </a:t>
            </a:r>
            <a:r>
              <a:rPr lang="en-US" sz="9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Greff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912FD-2A68-4F66-8AFB-C3655ACF9CED}"/>
              </a:ext>
            </a:extLst>
          </p:cNvPr>
          <p:cNvCxnSpPr>
            <a:cxnSpLocks/>
          </p:cNvCxnSpPr>
          <p:nvPr/>
        </p:nvCxnSpPr>
        <p:spPr>
          <a:xfrm>
            <a:off x="706582" y="2479964"/>
            <a:ext cx="7377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8AC295-4263-4B46-AEB4-F084926F9596}"/>
              </a:ext>
            </a:extLst>
          </p:cNvPr>
          <p:cNvSpPr txBox="1"/>
          <p:nvPr/>
        </p:nvSpPr>
        <p:spPr>
          <a:xfrm>
            <a:off x="706582" y="2645217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Richard Anderson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B2DDD-603C-46B2-808D-2D88A4B3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2922216"/>
            <a:ext cx="982199" cy="1084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29D5D-9740-4CAA-8F73-BAE61A73D501}"/>
              </a:ext>
            </a:extLst>
          </p:cNvPr>
          <p:cNvSpPr txBox="1"/>
          <p:nvPr/>
        </p:nvSpPr>
        <p:spPr>
          <a:xfrm>
            <a:off x="3422072" y="2786497"/>
            <a:ext cx="28263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 updates: 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https://github.com/Rander417/KeplerExoplanet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pulled from CSV initially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Pickled key data 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Refactored all notebooks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6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08" y="1635100"/>
            <a:ext cx="2889279" cy="102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09" y="3643549"/>
            <a:ext cx="2889275" cy="10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364" y="1691725"/>
            <a:ext cx="3634649" cy="6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568008" y="889700"/>
            <a:ext cx="39054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- 83%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since our questions are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Weaker results due to unbalanced data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68008" y="3106775"/>
            <a:ext cx="3905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Gradient Boosted Trees </a:t>
            </a:r>
            <a:r>
              <a:rPr lang="en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- 90% f1</a:t>
            </a: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to better handle the data imbalance</a:t>
            </a: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4835237" y="889700"/>
            <a:ext cx="4121727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- 90%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Alternative to better handle the data imbalance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709983" y="2729175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6396314" y="2729175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941364" y="3106775"/>
            <a:ext cx="3905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Deep Neural Network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- 84%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Uses relu and softmax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/>
          <p:nvPr/>
        </p:nvSpPr>
        <p:spPr>
          <a:xfrm rot="-8416389">
            <a:off x="3863932" y="1646931"/>
            <a:ext cx="503185" cy="178008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533" y="3643549"/>
            <a:ext cx="3067994" cy="10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BD2B534D-5E0A-444C-A422-A8E80D9A5F68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Supervised Machine Learni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ng</a:t>
            </a: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17" y="761999"/>
            <a:ext cx="5818909" cy="428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707" y="2070745"/>
            <a:ext cx="2833257" cy="16046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326F89F-AAE1-4721-934A-4B66B7A4BC10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Graphing the results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24;p18">
            <a:extLst>
              <a:ext uri="{FF2B5EF4-FFF2-40B4-BE49-F238E27FC236}">
                <a16:creationId xmlns:a16="http://schemas.microsoft.com/office/drawing/2014/main" id="{0ECCAA55-1B57-4D2D-8780-E60FF7CCB70C}"/>
              </a:ext>
            </a:extLst>
          </p:cNvPr>
          <p:cNvSpPr txBox="1"/>
          <p:nvPr/>
        </p:nvSpPr>
        <p:spPr>
          <a:xfrm>
            <a:off x="6230058" y="3574473"/>
            <a:ext cx="1096553" cy="31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Kepler Array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5" y="702425"/>
            <a:ext cx="5311749" cy="27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975" y="2327125"/>
            <a:ext cx="5197621" cy="27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-168249" y="653961"/>
            <a:ext cx="2484300" cy="50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too close…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170697" y="4385630"/>
            <a:ext cx="2433453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…and not too far!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43E70E6-3696-446A-A2ED-ACD3DBA8DCD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Habitable or Not? The Goldilocks Zone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25"/>
          <p:cNvGraphicFramePr/>
          <p:nvPr/>
        </p:nvGraphicFramePr>
        <p:xfrm>
          <a:off x="3593700" y="1608975"/>
          <a:ext cx="5431125" cy="3416350"/>
        </p:xfrm>
        <a:graphic>
          <a:graphicData uri="http://schemas.openxmlformats.org/drawingml/2006/table">
            <a:tbl>
              <a:tblPr>
                <a:noFill/>
                <a:tableStyleId>{38A92D47-1070-4336-B9CC-5A2DFEC19074}</a:tableStyleId>
              </a:tblPr>
              <a:tblGrid>
                <a:gridCol w="55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5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6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Kepler name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Exoplanet archive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disposition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Disposition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(using kepler data)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Orbital period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[days]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effective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surface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gravity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radius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[solar_radii]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metallicity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mass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[solar_mass]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Kepler-111 c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224.778936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5873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4.293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1.092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Kepler-849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394.624951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5910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1.164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Kepler-1085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219.321556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6063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4.476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1.012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1.117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Kepler-90 g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210.601384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5970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4.317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1.089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Kepler-1550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225.585245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5929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4.243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1.363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1.185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Kepler-1514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217.831843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6259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4.385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1.167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Kepler-1515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214.312044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6471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4.287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1.357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1.303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/>
                        </a:rPr>
                        <a:t>Kepler-1519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240.799047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5758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4.168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1.029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/>
                        </a:rPr>
                        <a:t>Kepler-1533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308.544422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6325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4.274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1.349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/>
                        </a:rPr>
                        <a:t>Kepler-1634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374.878133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5636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4.218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1.354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1.103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111900" y="756175"/>
            <a:ext cx="3586500" cy="15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 Criteria:</a:t>
            </a:r>
            <a:endParaRPr sz="17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Orbital_period[days]: 200 ~ 400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Stellar_effective_temperature &gt; 5500 ~ 6500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Stellar_radius[solar_radii]: 1 ~ 2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Stellar_surface_gravity[log10(cm/s**2)]: &gt;  4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Stellar_metallicity: &gt; 0</a:t>
            </a:r>
            <a:endParaRPr sz="900">
              <a:solidFill>
                <a:schemeClr val="bg1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3593700" y="797375"/>
            <a:ext cx="4423500" cy="7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Confirmed Candidates: </a:t>
            </a:r>
            <a:r>
              <a:rPr lang="en" sz="1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2248</a:t>
            </a:r>
            <a:endParaRPr sz="17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 Confirmed Candidates: </a:t>
            </a:r>
            <a:r>
              <a:rPr lang="en" sz="1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7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7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94074" y="3694625"/>
            <a:ext cx="1859123" cy="11161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9" name="Google Shape;209;p25"/>
          <p:cNvSpPr txBox="1"/>
          <p:nvPr/>
        </p:nvSpPr>
        <p:spPr>
          <a:xfrm>
            <a:off x="208199" y="4773625"/>
            <a:ext cx="2507291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/>
                </a:solidFill>
              </a:rPr>
              <a:t>https://exoplanets.nasa.gov/exoplanet-catalog/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400" y="2470975"/>
            <a:ext cx="1906349" cy="131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70CE26E-72B3-4FB9-A446-499EE963615C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Is the Exoplanet in the Goldilocks Zone?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484909" y="1435700"/>
            <a:ext cx="3179618" cy="16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Takes new observations and predicts if </a:t>
            </a:r>
            <a:r>
              <a:rPr lang="en-US" sz="1150" dirty="0">
                <a:solidFill>
                  <a:schemeClr val="bg1"/>
                </a:solidFill>
                <a:latin typeface="Helvetica Neue"/>
              </a:rPr>
              <a:t>the object is an exoplanet using our ML models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120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Built with ES6/HTML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Hosted online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bg1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https://kepler-groupa.herokuapp.com/</a:t>
            </a:r>
            <a:endParaRPr sz="115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0" y="3707800"/>
            <a:ext cx="3076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543" y="665019"/>
            <a:ext cx="3452536" cy="29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740" y="3692687"/>
            <a:ext cx="4174143" cy="14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B710C-C7F3-40FA-A839-75510C46ED9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Prediction web-app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947" y="1308766"/>
            <a:ext cx="938037" cy="52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210" y="1957975"/>
            <a:ext cx="1260763" cy="41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121" y="2229631"/>
            <a:ext cx="1081174" cy="22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7286" y="1862999"/>
            <a:ext cx="2339772" cy="11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1604" y="3774413"/>
            <a:ext cx="1431136" cy="3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4819" y="2697902"/>
            <a:ext cx="1362424" cy="87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5678" y="4344629"/>
            <a:ext cx="696666" cy="46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1504" y="4344630"/>
            <a:ext cx="561236" cy="46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7058" y="3927426"/>
            <a:ext cx="696668" cy="2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36999" y="1256871"/>
            <a:ext cx="749424" cy="46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18504" y="3118856"/>
            <a:ext cx="1077336" cy="45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40738" y="3364508"/>
            <a:ext cx="736901" cy="7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A51FF334-09AC-4DDA-B206-461A59943D74}"/>
              </a:ext>
            </a:extLst>
          </p:cNvPr>
          <p:cNvSpPr txBox="1"/>
          <p:nvPr/>
        </p:nvSpPr>
        <p:spPr>
          <a:xfrm>
            <a:off x="-5" y="-5824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851443-2597-47D7-A4F4-6219B062AC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800" y="2505228"/>
            <a:ext cx="433860" cy="521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C8B648-0252-4C27-9E8D-C27F94DF23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8764" y="798870"/>
            <a:ext cx="1436816" cy="8906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731C4D-30CC-4A6F-ACD3-CF60B3727F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9441" y="2531287"/>
            <a:ext cx="1077335" cy="1279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Mission Overview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126" y="938200"/>
            <a:ext cx="3221183" cy="36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60519" y="3131915"/>
            <a:ext cx="33609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Kepler Telescope photometer consists of 21 CCD modules, each with two 2200x1024 pixel CCDs for a grand total of 94.6 million active pixels.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Source - https://keplerscience.arc.nasa.gov/the-kepler-space-telescope.html </a:t>
            </a:r>
            <a:endParaRPr sz="800" i="1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536394" y="4468875"/>
            <a:ext cx="2220646" cy="3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Field of View (FOV)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41" y="938200"/>
            <a:ext cx="3852456" cy="21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3AF709-5AE9-4206-BE04-EBB0620DE8A7}"/>
              </a:ext>
            </a:extLst>
          </p:cNvPr>
          <p:cNvSpPr txBox="1"/>
          <p:nvPr/>
        </p:nvSpPr>
        <p:spPr>
          <a:xfrm>
            <a:off x="972386" y="4514973"/>
            <a:ext cx="2737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u="sng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https://www.nasa.gov/kepler/faq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DC43C-218D-4DDD-BC6B-744E0960E0BA}"/>
              </a:ext>
            </a:extLst>
          </p:cNvPr>
          <p:cNvSpPr txBox="1"/>
          <p:nvPr/>
        </p:nvSpPr>
        <p:spPr>
          <a:xfrm>
            <a:off x="5242144" y="4741426"/>
            <a:ext cx="280914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Helvetica Neue"/>
              </a:rPr>
              <a:t>https://www.nasa.gov/mission_pages/kepler/overview/index.html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5" y="1244787"/>
            <a:ext cx="2732650" cy="218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300" y="1736375"/>
            <a:ext cx="2265400" cy="1289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792150" y="1996500"/>
            <a:ext cx="155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6 clusters found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0" y="889241"/>
            <a:ext cx="3582775" cy="347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the Kepler Object of Interest an Exoplanet?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378" y="3345600"/>
            <a:ext cx="3337243" cy="17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903375" y="1444598"/>
            <a:ext cx="3304431" cy="3240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Does EDA reveal interesting groupings?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069207" y="889241"/>
            <a:ext cx="3009900" cy="3525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 future observers use our models?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207808" y="3792387"/>
            <a:ext cx="273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https://kepler-groupa.herokuapp.com/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981224" y="3069425"/>
            <a:ext cx="3181550" cy="398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the exoplanet in the habitable zone?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620" y="1244787"/>
            <a:ext cx="2667075" cy="261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1874585A-F932-4554-947E-A15893201664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B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 Questions</a:t>
            </a:r>
            <a:endParaRPr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E4CCBE-7CCB-492A-975D-F95EB17761B5}"/>
              </a:ext>
            </a:extLst>
          </p:cNvPr>
          <p:cNvSpPr/>
          <p:nvPr/>
        </p:nvSpPr>
        <p:spPr>
          <a:xfrm>
            <a:off x="4176610" y="833169"/>
            <a:ext cx="4392423" cy="2066306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9ECF3-C0BB-42A3-B31F-7C17E90681EE}"/>
              </a:ext>
            </a:extLst>
          </p:cNvPr>
          <p:cNvSpPr/>
          <p:nvPr/>
        </p:nvSpPr>
        <p:spPr>
          <a:xfrm>
            <a:off x="4176610" y="3051217"/>
            <a:ext cx="4392423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EAF623-8900-4895-8C2D-15FE6CA91276}"/>
              </a:ext>
            </a:extLst>
          </p:cNvPr>
          <p:cNvSpPr/>
          <p:nvPr/>
        </p:nvSpPr>
        <p:spPr>
          <a:xfrm>
            <a:off x="529076" y="833169"/>
            <a:ext cx="3513741" cy="20663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ABC27-1900-41A9-A148-C28D9451BD74}"/>
              </a:ext>
            </a:extLst>
          </p:cNvPr>
          <p:cNvSpPr/>
          <p:nvPr/>
        </p:nvSpPr>
        <p:spPr>
          <a:xfrm>
            <a:off x="521970" y="3051217"/>
            <a:ext cx="3513741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5853648" y="2487766"/>
            <a:ext cx="2382881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https://skyandtelescope.org/astronomy-resources/right-ascension-declination-celestial-coordinates/</a:t>
            </a:r>
            <a:endParaRPr sz="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25" y="3608191"/>
            <a:ext cx="1740614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13046" y="2981324"/>
            <a:ext cx="3531591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TRANSIT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When one object crosses in front of another in space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433579" y="4733775"/>
            <a:ext cx="143551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https://exoplanets.nasa.gov/resources/1022/kepler-transit-graph/</a:t>
            </a:r>
            <a:endParaRPr sz="700" i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86" y="3544120"/>
            <a:ext cx="2437295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176610" y="2981325"/>
            <a:ext cx="2653680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FLUX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star's apparent brightness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604835" y="4675275"/>
            <a:ext cx="1291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https://bit.ly/2HBZvM3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https://bit.ly/34yWwNi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176610" y="801927"/>
            <a:ext cx="2382881" cy="31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CELESTIAL COORDINATES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7421" y="1185446"/>
            <a:ext cx="1625045" cy="16296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543089" y="801927"/>
            <a:ext cx="3292952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Astrophysics terminology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Cryptic acronyms &amp; abbreviations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Koi_tce_delivname, koi_fpflag_nt...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Dense reference material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382 pages! 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29693" y="1946653"/>
            <a:ext cx="116074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821AF4E0-44AB-425D-BEC8-E6AFAFCC425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F40D0F-1369-4620-AEF2-D1A9F277C6D2}"/>
              </a:ext>
            </a:extLst>
          </p:cNvPr>
          <p:cNvSpPr txBox="1"/>
          <p:nvPr/>
        </p:nvSpPr>
        <p:spPr>
          <a:xfrm>
            <a:off x="5922466" y="1278140"/>
            <a:ext cx="2681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Declination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corresponds to latitude &amp;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Right Ascension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to longitude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6FBBF-0F5E-4E4B-A10B-6BBFCCCA1FDD}"/>
              </a:ext>
            </a:extLst>
          </p:cNvPr>
          <p:cNvSpPr txBox="1"/>
          <p:nvPr/>
        </p:nvSpPr>
        <p:spPr>
          <a:xfrm>
            <a:off x="2500739" y="3787098"/>
            <a:ext cx="153497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effectLst/>
                <a:latin typeface="Helvetica Neue"/>
              </a:rPr>
              <a:t>Transits by terrestrial planets produce a small change in a star's brightness of about 1/10,000 (100 parts per million, ppm), lasting for 2 to 16 hours.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03" y="1295643"/>
            <a:ext cx="3918874" cy="3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270164" y="896650"/>
            <a:ext cx="4653536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Generally clean combination of numerical and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Large number of nulls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Two Ys?!?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Unbalanced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02035-56F3-45E2-9D89-2A9430F43301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EDA &amp; Preprocessing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345" y="97922"/>
            <a:ext cx="2021987" cy="49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311700" y="1069341"/>
            <a:ext cx="6245700" cy="1316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40k+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Null cells across 10k rows &amp; 50 columns of data (500k cells)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363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rows with nulls after cleaning (including dropping +/- error columns)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decided to drop the nulls due to their small volume &amp; results of imputing</a:t>
            </a: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800" y="817418"/>
            <a:ext cx="2116450" cy="9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16665"/>
          <a:stretch/>
        </p:blipFill>
        <p:spPr>
          <a:xfrm>
            <a:off x="311700" y="3312590"/>
            <a:ext cx="4978970" cy="71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5">
            <a:alphaModFix/>
          </a:blip>
          <a:srcRect b="16328"/>
          <a:stretch/>
        </p:blipFill>
        <p:spPr>
          <a:xfrm>
            <a:off x="1099175" y="3675445"/>
            <a:ext cx="5281813" cy="71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6">
            <a:alphaModFix/>
          </a:blip>
          <a:srcRect b="21815"/>
          <a:stretch/>
        </p:blipFill>
        <p:spPr>
          <a:xfrm>
            <a:off x="2979485" y="4013057"/>
            <a:ext cx="5242500" cy="71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2129300" y="3243628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036075" y="3603376"/>
            <a:ext cx="873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Median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213000" y="3950213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E599"/>
                </a:solidFill>
              </a:rPr>
              <a:t>Mode</a:t>
            </a:r>
            <a:endParaRPr b="1">
              <a:solidFill>
                <a:srgbClr val="FFE599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11699" y="2974979"/>
            <a:ext cx="2819427" cy="3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Impute methods evaluated: 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9800" y="1847950"/>
            <a:ext cx="2116450" cy="21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B6E10-E0C2-4B98-9F73-43D043ABAD75}"/>
              </a:ext>
            </a:extLst>
          </p:cNvPr>
          <p:cNvSpPr txBox="1"/>
          <p:nvPr/>
        </p:nvSpPr>
        <p:spPr>
          <a:xfrm>
            <a:off x="103909" y="4405288"/>
            <a:ext cx="2875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 had a negative f1 impact while Mean &amp; Median had no discernable impact</a:t>
            </a:r>
          </a:p>
        </p:txBody>
      </p:sp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A66550F8-E28A-41DE-84B7-175BBBC327D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Handling Null Values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l="17204" t="8224" b="19185"/>
          <a:stretch/>
        </p:blipFill>
        <p:spPr>
          <a:xfrm>
            <a:off x="333170" y="3030359"/>
            <a:ext cx="1958625" cy="17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16782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Feature Correlation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254687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073952" y="2651084"/>
            <a:ext cx="2546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Sequential Feature Selection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0" y="938449"/>
            <a:ext cx="91440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Which target? 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Kepler Disposition vs Exoplanet Archive Disposition (EAD)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chose EAD as it was the result of the most recent NASA analysis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ML models had a 99% f1 with kepler disposition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analyzed our features using the methods below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"Sequential Feature Selection” is part of the mlxtend library - programmatically analyzes feature combinations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479" y="3067934"/>
            <a:ext cx="2905347" cy="9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275" y="3067922"/>
            <a:ext cx="2764225" cy="133178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504199" y="4268733"/>
            <a:ext cx="2306632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Future options</a:t>
            </a:r>
            <a:endParaRPr sz="105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Variance Inflation Factor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Multicollinearity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Lasso regression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196CA5C-1EFC-4880-B936-6EA366C489C3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ature Analysis &amp; A Tale of Two Ys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0"/>
          <p:cNvGrpSpPr/>
          <p:nvPr/>
        </p:nvGrpSpPr>
        <p:grpSpPr>
          <a:xfrm>
            <a:off x="751683" y="1130032"/>
            <a:ext cx="3574909" cy="3066666"/>
            <a:chOff x="2842688" y="673550"/>
            <a:chExt cx="3458624" cy="3026300"/>
          </a:xfrm>
        </p:grpSpPr>
        <p:pic>
          <p:nvPicPr>
            <p:cNvPr id="147" name="Google Shape;14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42687" y="673550"/>
              <a:ext cx="3458624" cy="302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0"/>
            <p:cNvSpPr/>
            <p:nvPr/>
          </p:nvSpPr>
          <p:spPr>
            <a:xfrm>
              <a:off x="4301550" y="2067146"/>
              <a:ext cx="688800" cy="4281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20"/>
          <p:cNvSpPr txBox="1"/>
          <p:nvPr/>
        </p:nvSpPr>
        <p:spPr>
          <a:xfrm>
            <a:off x="1607350" y="1209325"/>
            <a:ext cx="3063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20"/>
          <p:cNvGrpSpPr/>
          <p:nvPr/>
        </p:nvGrpSpPr>
        <p:grpSpPr>
          <a:xfrm>
            <a:off x="5225175" y="765533"/>
            <a:ext cx="2941886" cy="1270592"/>
            <a:chOff x="306750" y="1089491"/>
            <a:chExt cx="3458601" cy="1482259"/>
          </a:xfrm>
        </p:grpSpPr>
        <p:pic>
          <p:nvPicPr>
            <p:cNvPr id="152" name="Google Shape;15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750" y="1089491"/>
              <a:ext cx="3458601" cy="1482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0"/>
            <p:cNvSpPr/>
            <p:nvPr/>
          </p:nvSpPr>
          <p:spPr>
            <a:xfrm rot="8096470">
              <a:off x="1682143" y="1775090"/>
              <a:ext cx="413233" cy="38311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0"/>
          <p:cNvSpPr txBox="1"/>
          <p:nvPr/>
        </p:nvSpPr>
        <p:spPr>
          <a:xfrm>
            <a:off x="4865773" y="2506332"/>
            <a:ext cx="3891000" cy="235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For the three most important features, the major part of the object has a low transit depth (&lt;20,000 parts/million), transit signal-to-lose (&lt;2000) and stellar radius (&lt;20 solar radii)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Object of interest are gathered for these important features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237356D2-6C7F-4FF4-BAB9-15A8C7E74242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07029-5EEC-4F46-A133-47504226A1C8}"/>
              </a:ext>
            </a:extLst>
          </p:cNvPr>
          <p:cNvSpPr txBox="1"/>
          <p:nvPr/>
        </p:nvSpPr>
        <p:spPr>
          <a:xfrm>
            <a:off x="6448466" y="13149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1607350" y="1209325"/>
            <a:ext cx="3063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734775" y="3539900"/>
            <a:ext cx="73356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6 clusters after using </a:t>
            </a:r>
            <a:r>
              <a:rPr lang="en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elbow curve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36% of the information is lost when the four-dimension data were reduced to a two one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Confirmation that most of the data is consistent/homogeneous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4316875" y="202065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1460838" y="676863"/>
            <a:ext cx="6845723" cy="2933875"/>
            <a:chOff x="1460838" y="981663"/>
            <a:chExt cx="6845723" cy="2933875"/>
          </a:xfrm>
        </p:grpSpPr>
        <p:pic>
          <p:nvPicPr>
            <p:cNvPr id="165" name="Google Shape;16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0838" y="981663"/>
              <a:ext cx="6845723" cy="293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1913650" y="2801375"/>
              <a:ext cx="1209300" cy="5034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1"/>
          <p:cNvSpPr txBox="1"/>
          <p:nvPr/>
        </p:nvSpPr>
        <p:spPr>
          <a:xfrm>
            <a:off x="12047425" y="420970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138A854-3AB3-4E80-9B4E-0D61F2C4FFA9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K-Means Clustering w/PCA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930</Words>
  <Application>Microsoft Office PowerPoint</Application>
  <PresentationFormat>On-screen Show (16:9)</PresentationFormat>
  <Paragraphs>234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 Neue</vt:lpstr>
      <vt:lpstr>Segoe UI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</dc:creator>
  <cp:lastModifiedBy>Richard Anderson</cp:lastModifiedBy>
  <cp:revision>50</cp:revision>
  <dcterms:modified xsi:type="dcterms:W3CDTF">2020-11-01T01:37:32Z</dcterms:modified>
</cp:coreProperties>
</file>